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297" r:id="rId3"/>
    <p:sldId id="1296" r:id="rId4"/>
    <p:sldId id="1298" r:id="rId5"/>
    <p:sldId id="1299" r:id="rId6"/>
    <p:sldId id="1300" r:id="rId7"/>
    <p:sldId id="1301" r:id="rId8"/>
    <p:sldId id="1242"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90" autoAdjust="0"/>
    <p:restoredTop sz="88511" autoAdjust="0"/>
  </p:normalViewPr>
  <p:slideViewPr>
    <p:cSldViewPr>
      <p:cViewPr varScale="1">
        <p:scale>
          <a:sx n="168" d="100"/>
          <a:sy n="168" d="100"/>
        </p:scale>
        <p:origin x="216" y="75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10/14/22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444471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812797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913287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241811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165447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571767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962068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Timothy 4:1-8</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401205"/>
          </a:xfrm>
          <a:prstGeom prst="rect">
            <a:avLst/>
          </a:prstGeom>
          <a:noFill/>
          <a:ln w="9525">
            <a:noFill/>
            <a:miter lim="800000"/>
            <a:headEnd/>
            <a:tailEnd/>
          </a:ln>
        </p:spPr>
        <p:txBody>
          <a:bodyPr wrap="square">
            <a:prstTxWarp prst="textNoShape">
              <a:avLst/>
            </a:prstTxWarp>
            <a:spAutoFit/>
          </a:bodyPr>
          <a:lstStyle/>
          <a:p>
            <a:r>
              <a:rPr lang="en-AU" sz="2800" b="1" dirty="0">
                <a:solidFill>
                  <a:schemeClr val="bg1"/>
                </a:solidFill>
                <a:effectLst/>
                <a:latin typeface="Times New Roman" panose="02020603050405020304" pitchFamily="18" charset="0"/>
                <a:ea typeface="Times New Roman" panose="02020603050405020304" pitchFamily="18" charset="0"/>
              </a:rPr>
              <a:t>4 </a:t>
            </a:r>
            <a:r>
              <a:rPr lang="en-AU" sz="2800" dirty="0">
                <a:solidFill>
                  <a:schemeClr val="bg1"/>
                </a:solidFill>
                <a:effectLst/>
                <a:latin typeface="Times New Roman" panose="02020603050405020304" pitchFamily="18" charset="0"/>
                <a:ea typeface="Times New Roman" panose="02020603050405020304" pitchFamily="18" charset="0"/>
              </a:rPr>
              <a:t>I charge you in the presence of God and of Christ Jesus, who is to judge the living and the dead, and by his appearing and his kingdom:  </a:t>
            </a:r>
            <a:r>
              <a:rPr lang="en-AU" sz="2800" b="1" baseline="30000" dirty="0">
                <a:solidFill>
                  <a:schemeClr val="bg1"/>
                </a:solidFill>
                <a:effectLst/>
                <a:latin typeface="Times New Roman" panose="02020603050405020304" pitchFamily="18" charset="0"/>
                <a:ea typeface="Times New Roman" panose="02020603050405020304" pitchFamily="18" charset="0"/>
              </a:rPr>
              <a:t>2 </a:t>
            </a:r>
            <a:r>
              <a:rPr lang="en-AU" sz="2800" dirty="0">
                <a:solidFill>
                  <a:schemeClr val="bg1"/>
                </a:solidFill>
                <a:effectLst/>
                <a:latin typeface="Times New Roman" panose="02020603050405020304" pitchFamily="18" charset="0"/>
                <a:ea typeface="Times New Roman" panose="02020603050405020304" pitchFamily="18" charset="0"/>
              </a:rPr>
              <a:t>preach the word; be ready in season and out of season; reprove, rebuke, and exhort, with complete patience and teaching.  </a:t>
            </a:r>
            <a:r>
              <a:rPr lang="en-AU" sz="2800" b="1" baseline="30000" dirty="0">
                <a:solidFill>
                  <a:schemeClr val="bg1"/>
                </a:solidFill>
                <a:effectLst/>
                <a:latin typeface="Times New Roman" panose="02020603050405020304" pitchFamily="18" charset="0"/>
                <a:ea typeface="Times New Roman" panose="02020603050405020304" pitchFamily="18" charset="0"/>
              </a:rPr>
              <a:t>3 </a:t>
            </a:r>
            <a:r>
              <a:rPr lang="en-AU" sz="2800" dirty="0">
                <a:solidFill>
                  <a:schemeClr val="bg1"/>
                </a:solidFill>
                <a:effectLst/>
                <a:latin typeface="Times New Roman" panose="02020603050405020304" pitchFamily="18" charset="0"/>
                <a:ea typeface="Times New Roman" panose="02020603050405020304" pitchFamily="18" charset="0"/>
              </a:rPr>
              <a:t>For the time is coming when people will not endure sound teaching, but having itching ears they will accumulate for themselves teachers to suit their own passions, </a:t>
            </a:r>
            <a:r>
              <a:rPr lang="en-AU" sz="2800" b="1" baseline="30000" dirty="0">
                <a:solidFill>
                  <a:schemeClr val="bg1"/>
                </a:solidFill>
                <a:effectLst/>
                <a:latin typeface="Times New Roman" panose="02020603050405020304" pitchFamily="18" charset="0"/>
                <a:ea typeface="Times New Roman" panose="02020603050405020304" pitchFamily="18" charset="0"/>
              </a:rPr>
              <a:t>4 </a:t>
            </a:r>
            <a:r>
              <a:rPr lang="en-AU" sz="2800" dirty="0">
                <a:solidFill>
                  <a:schemeClr val="bg1"/>
                </a:solidFill>
                <a:effectLst/>
                <a:latin typeface="Times New Roman" panose="02020603050405020304" pitchFamily="18" charset="0"/>
                <a:ea typeface="Times New Roman" panose="02020603050405020304" pitchFamily="18" charset="0"/>
              </a:rPr>
              <a:t>and will turn away from listening to the truth and wander off into myths.  </a:t>
            </a:r>
            <a:r>
              <a:rPr lang="en-AU" sz="2800" b="1" baseline="30000" dirty="0">
                <a:solidFill>
                  <a:schemeClr val="bg1"/>
                </a:solidFill>
                <a:effectLst/>
                <a:latin typeface="Times New Roman" panose="02020603050405020304" pitchFamily="18" charset="0"/>
                <a:ea typeface="Times New Roman" panose="02020603050405020304" pitchFamily="18" charset="0"/>
              </a:rPr>
              <a:t>5 </a:t>
            </a:r>
            <a:r>
              <a:rPr lang="en-AU" sz="2800" dirty="0">
                <a:solidFill>
                  <a:schemeClr val="bg1"/>
                </a:solidFill>
                <a:effectLst/>
                <a:latin typeface="Times New Roman" panose="02020603050405020304" pitchFamily="18" charset="0"/>
                <a:ea typeface="Times New Roman" panose="02020603050405020304" pitchFamily="18" charset="0"/>
              </a:rPr>
              <a:t>As for you, always be sober-minded, endure suffering, do the work of an evangelist, fulfill your ministry. </a:t>
            </a:r>
          </a:p>
        </p:txBody>
      </p:sp>
    </p:spTree>
    <p:extLst>
      <p:ext uri="{BB962C8B-B14F-4D97-AF65-F5344CB8AC3E}">
        <p14:creationId xmlns:p14="http://schemas.microsoft.com/office/powerpoint/2010/main" val="3462297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677656"/>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effectLst/>
                <a:latin typeface="Times New Roman" panose="02020603050405020304" pitchFamily="18" charset="0"/>
                <a:ea typeface="Times New Roman" panose="02020603050405020304" pitchFamily="18" charset="0"/>
              </a:rPr>
              <a:t>6 </a:t>
            </a:r>
            <a:r>
              <a:rPr lang="en-AU" sz="2800" dirty="0">
                <a:solidFill>
                  <a:schemeClr val="bg1"/>
                </a:solidFill>
                <a:effectLst/>
                <a:latin typeface="Times New Roman" panose="02020603050405020304" pitchFamily="18" charset="0"/>
                <a:ea typeface="Times New Roman" panose="02020603050405020304" pitchFamily="18" charset="0"/>
              </a:rPr>
              <a:t>For I am already being poured out as a drink offering, and the time of my departure has come.  </a:t>
            </a:r>
            <a:r>
              <a:rPr lang="en-AU" sz="2800" b="1" baseline="30000" dirty="0">
                <a:solidFill>
                  <a:schemeClr val="bg1"/>
                </a:solidFill>
                <a:effectLst/>
                <a:latin typeface="Times New Roman" panose="02020603050405020304" pitchFamily="18" charset="0"/>
                <a:ea typeface="Times New Roman" panose="02020603050405020304" pitchFamily="18" charset="0"/>
              </a:rPr>
              <a:t>7 </a:t>
            </a:r>
            <a:r>
              <a:rPr lang="en-AU" sz="2800" dirty="0">
                <a:solidFill>
                  <a:schemeClr val="bg1"/>
                </a:solidFill>
                <a:effectLst/>
                <a:latin typeface="Times New Roman" panose="02020603050405020304" pitchFamily="18" charset="0"/>
                <a:ea typeface="Times New Roman" panose="02020603050405020304" pitchFamily="18" charset="0"/>
              </a:rPr>
              <a:t>I have fought the good fight, I have finished the race, I have kept the faith.  </a:t>
            </a:r>
            <a:r>
              <a:rPr lang="en-AU" sz="2800" b="1" baseline="30000" dirty="0">
                <a:solidFill>
                  <a:schemeClr val="bg1"/>
                </a:solidFill>
                <a:effectLst/>
                <a:latin typeface="Times New Roman" panose="02020603050405020304" pitchFamily="18" charset="0"/>
                <a:ea typeface="Times New Roman" panose="02020603050405020304" pitchFamily="18" charset="0"/>
              </a:rPr>
              <a:t>8 </a:t>
            </a:r>
            <a:r>
              <a:rPr lang="en-AU" sz="2800" dirty="0">
                <a:solidFill>
                  <a:schemeClr val="bg1"/>
                </a:solidFill>
                <a:effectLst/>
                <a:latin typeface="Times New Roman" panose="02020603050405020304" pitchFamily="18" charset="0"/>
                <a:ea typeface="Times New Roman" panose="02020603050405020304" pitchFamily="18" charset="0"/>
              </a:rPr>
              <a:t>Henceforth there is laid up for me the crown of righteousness, which the Lord, the righteous judge, will award to me on that day, and not only to me but also to all who have loved his appearing.</a:t>
            </a:r>
            <a:r>
              <a:rPr lang="en-AU" sz="2800" dirty="0">
                <a:solidFill>
                  <a:schemeClr val="bg1"/>
                </a:solidFill>
                <a:effectLst/>
              </a:rPr>
              <a:t> </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43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79512" y="194"/>
            <a:ext cx="8424935" cy="707886"/>
          </a:xfrm>
          <a:prstGeom prst="rect">
            <a:avLst/>
          </a:prstGeom>
          <a:solidFill>
            <a:schemeClr val="bg1"/>
          </a:solidFill>
          <a:ln w="9525">
            <a:noFill/>
            <a:miter lim="800000"/>
            <a:headEnd/>
            <a:tailEnd/>
          </a:ln>
        </p:spPr>
        <p:txBody>
          <a:bodyPr wrap="square">
            <a:prstTxWarp prst="textNoShape">
              <a:avLst/>
            </a:prstTxWarp>
            <a:spAutoFit/>
          </a:bodyPr>
          <a:lstStyle/>
          <a:p>
            <a:pPr marL="6350"/>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4:1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I charge you in the presence of God and of Christ Jesus, who is to judge the living and the dead, and by his appearing and his kingdom:</a:t>
            </a:r>
            <a:r>
              <a:rPr lang="en-AU" sz="2000" dirty="0"/>
              <a:t> </a:t>
            </a:r>
            <a:endParaRPr lang="en-AU" sz="2000" b="1" dirty="0">
              <a:latin typeface="Comic Sans MS" panose="030F0902030302020204" pitchFamily="66"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4663D7C-F725-3B1B-9EBD-88D6A98D9414}"/>
              </a:ext>
            </a:extLst>
          </p:cNvPr>
          <p:cNvSpPr txBox="1"/>
          <p:nvPr/>
        </p:nvSpPr>
        <p:spPr>
          <a:xfrm>
            <a:off x="755576" y="707886"/>
            <a:ext cx="83381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This is really important;  Do not mess this up;  Do not turn a blind eye</a:t>
            </a:r>
          </a:p>
        </p:txBody>
      </p:sp>
      <p:sp>
        <p:nvSpPr>
          <p:cNvPr id="4" name="TextBox 3">
            <a:extLst>
              <a:ext uri="{FF2B5EF4-FFF2-40B4-BE49-F238E27FC236}">
                <a16:creationId xmlns:a16="http://schemas.microsoft.com/office/drawing/2014/main" id="{4D57B4EA-FE18-7EF8-BDFE-777AF68D0E1F}"/>
              </a:ext>
            </a:extLst>
          </p:cNvPr>
          <p:cNvSpPr txBox="1"/>
          <p:nvPr/>
        </p:nvSpPr>
        <p:spPr>
          <a:xfrm>
            <a:off x="213940" y="1107996"/>
            <a:ext cx="8716120" cy="923330"/>
          </a:xfrm>
          <a:prstGeom prst="rect">
            <a:avLst/>
          </a:prstGeom>
          <a:noFill/>
          <a:ln w="19050">
            <a:solidFill>
              <a:schemeClr val="accent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                         Paul’s confidence in Christ </a:t>
            </a:r>
          </a:p>
          <a:p>
            <a:r>
              <a:rPr lang="en-AU" dirty="0">
                <a:solidFill>
                  <a:schemeClr val="bg1"/>
                </a:solidFill>
                <a:latin typeface="Times New Roman" panose="02020603050405020304" pitchFamily="18" charset="0"/>
                <a:cs typeface="Times New Roman" panose="02020603050405020304" pitchFamily="18" charset="0"/>
              </a:rPr>
              <a:t>(Crown of Righteousness For all who love the appearing of Jesus)</a:t>
            </a:r>
          </a:p>
          <a:p>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403447F-59A0-25A0-9B66-F2EA04CACA97}"/>
              </a:ext>
            </a:extLst>
          </p:cNvPr>
          <p:cNvSpPr txBox="1"/>
          <p:nvPr/>
        </p:nvSpPr>
        <p:spPr>
          <a:xfrm>
            <a:off x="0" y="2054660"/>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I cannot love Jesus, if I don’t love His teaching.</a:t>
            </a:r>
          </a:p>
        </p:txBody>
      </p:sp>
      <p:sp>
        <p:nvSpPr>
          <p:cNvPr id="2" name="TextBox 1">
            <a:extLst>
              <a:ext uri="{FF2B5EF4-FFF2-40B4-BE49-F238E27FC236}">
                <a16:creationId xmlns:a16="http://schemas.microsoft.com/office/drawing/2014/main" id="{B3BC8B5D-84A6-01DB-BB01-600409DB12E3}"/>
              </a:ext>
            </a:extLst>
          </p:cNvPr>
          <p:cNvSpPr txBox="1"/>
          <p:nvPr/>
        </p:nvSpPr>
        <p:spPr>
          <a:xfrm>
            <a:off x="0" y="2379579"/>
            <a:ext cx="9317572"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Following Christ and His teaching is purpose, delight and satisfaction for those who Love Him</a:t>
            </a:r>
          </a:p>
        </p:txBody>
      </p:sp>
      <p:sp>
        <p:nvSpPr>
          <p:cNvPr id="6" name="TextBox 5">
            <a:extLst>
              <a:ext uri="{FF2B5EF4-FFF2-40B4-BE49-F238E27FC236}">
                <a16:creationId xmlns:a16="http://schemas.microsoft.com/office/drawing/2014/main" id="{82D7B4A0-8F73-1F17-7F7D-A26A3BD6B58E}"/>
              </a:ext>
            </a:extLst>
          </p:cNvPr>
          <p:cNvSpPr txBox="1"/>
          <p:nvPr/>
        </p:nvSpPr>
        <p:spPr>
          <a:xfrm>
            <a:off x="6876256" y="1215718"/>
            <a:ext cx="1837949" cy="707886"/>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Fought the good fight</a:t>
            </a:r>
          </a:p>
        </p:txBody>
      </p:sp>
      <p:sp>
        <p:nvSpPr>
          <p:cNvPr id="7" name="TextBox 6">
            <a:extLst>
              <a:ext uri="{FF2B5EF4-FFF2-40B4-BE49-F238E27FC236}">
                <a16:creationId xmlns:a16="http://schemas.microsoft.com/office/drawing/2014/main" id="{294AE518-8822-5EEB-A73D-FFA4A0188D04}"/>
              </a:ext>
            </a:extLst>
          </p:cNvPr>
          <p:cNvSpPr txBox="1"/>
          <p:nvPr/>
        </p:nvSpPr>
        <p:spPr>
          <a:xfrm>
            <a:off x="379657" y="1617984"/>
            <a:ext cx="2536158" cy="400110"/>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Finished the race</a:t>
            </a:r>
          </a:p>
        </p:txBody>
      </p:sp>
      <p:sp>
        <p:nvSpPr>
          <p:cNvPr id="8" name="TextBox 7">
            <a:extLst>
              <a:ext uri="{FF2B5EF4-FFF2-40B4-BE49-F238E27FC236}">
                <a16:creationId xmlns:a16="http://schemas.microsoft.com/office/drawing/2014/main" id="{86BB6E81-E926-1CF0-4213-43C7C297E89B}"/>
              </a:ext>
            </a:extLst>
          </p:cNvPr>
          <p:cNvSpPr txBox="1"/>
          <p:nvPr/>
        </p:nvSpPr>
        <p:spPr>
          <a:xfrm>
            <a:off x="3611979" y="1640915"/>
            <a:ext cx="2310958" cy="400110"/>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kept  </a:t>
            </a:r>
            <a:r>
              <a:rPr lang="en-AU" sz="2000" u="sng" dirty="0">
                <a:solidFill>
                  <a:srgbClr val="00B0F0"/>
                </a:solidFill>
                <a:latin typeface="Algerian" pitchFamily="82" charset="77"/>
                <a:cs typeface="Times New Roman" panose="02020603050405020304" pitchFamily="18" charset="0"/>
              </a:rPr>
              <a:t>the  faith</a:t>
            </a:r>
          </a:p>
        </p:txBody>
      </p:sp>
    </p:spTree>
    <p:extLst>
      <p:ext uri="{BB962C8B-B14F-4D97-AF65-F5344CB8AC3E}">
        <p14:creationId xmlns:p14="http://schemas.microsoft.com/office/powerpoint/2010/main" val="4073647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3" grpId="0"/>
      <p:bldP spid="4" grpId="1" animBg="1"/>
      <p:bldP spid="5" grpId="0"/>
      <p:bldP spid="2" grpId="0" uiExpand="1" build="p"/>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a:extLst>
              <a:ext uri="{FF2B5EF4-FFF2-40B4-BE49-F238E27FC236}">
                <a16:creationId xmlns:a16="http://schemas.microsoft.com/office/drawing/2014/main" id="{776136B8-7D04-864E-675F-DB1953378EC2}"/>
              </a:ext>
            </a:extLst>
          </p:cNvPr>
          <p:cNvSpPr txBox="1">
            <a:spLocks noChangeArrowheads="1"/>
          </p:cNvSpPr>
          <p:nvPr/>
        </p:nvSpPr>
        <p:spPr bwMode="auto">
          <a:xfrm>
            <a:off x="0" y="3016"/>
            <a:ext cx="9138992" cy="4898777"/>
          </a:xfrm>
          <a:prstGeom prst="rect">
            <a:avLst/>
          </a:prstGeom>
          <a:solidFill>
            <a:schemeClr val="bg1"/>
          </a:solidFill>
          <a:ln w="9525">
            <a:noFill/>
            <a:miter lim="800000"/>
            <a:headEnd/>
            <a:tailEnd/>
          </a:ln>
        </p:spPr>
        <p:txBody>
          <a:bodyPr wrap="square">
            <a:prstTxWarp prst="textNoShape">
              <a:avLst/>
            </a:prstTxWarp>
            <a:spAutoFit/>
          </a:bodyPr>
          <a:lstStyle/>
          <a:p>
            <a:pPr>
              <a:lnSpc>
                <a:spcPct val="115000"/>
              </a:lnSpc>
              <a:spcAft>
                <a:spcPts val="1000"/>
              </a:spcAft>
            </a:pPr>
            <a:r>
              <a:rPr lang="en-US" dirty="0">
                <a:latin typeface="Calibri" panose="020F0502020204030204" pitchFamily="34" charset="0"/>
                <a:ea typeface="Times New Roman" panose="02020603050405020304" pitchFamily="18" charset="0"/>
              </a:rPr>
              <a:t>John 3:16–21</a:t>
            </a:r>
            <a:r>
              <a:rPr lang="en-AU" dirty="0">
                <a:latin typeface="Calibri" panose="020F0502020204030204" pitchFamily="34" charset="0"/>
                <a:ea typeface="Times New Roman" panose="02020603050405020304" pitchFamily="18" charset="0"/>
              </a:rPr>
              <a:t> (ESV) </a:t>
            </a:r>
            <a:endParaRPr lang="en-AU" sz="2000" dirty="0">
              <a:latin typeface="Times New Roman" panose="02020603050405020304" pitchFamily="18" charset="0"/>
              <a:ea typeface="Times New Roman" panose="02020603050405020304" pitchFamily="18" charset="0"/>
            </a:endParaRPr>
          </a:p>
          <a:p>
            <a:pPr indent="152400">
              <a:lnSpc>
                <a:spcPct val="115000"/>
              </a:lnSpc>
            </a:pPr>
            <a:r>
              <a:rPr lang="en-AU" sz="2000" b="1" baseline="30000" dirty="0">
                <a:latin typeface="Comic Sans MS" panose="030F0902030302020204" pitchFamily="66" charset="0"/>
                <a:ea typeface="Times New Roman" panose="02020603050405020304" pitchFamily="18" charset="0"/>
                <a:cs typeface="Calibri" panose="020F0502020204030204" pitchFamily="34" charset="0"/>
              </a:rPr>
              <a:t>16 </a:t>
            </a:r>
            <a:r>
              <a:rPr lang="en-AU" sz="20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“For God so loved the world, that he gave his only Son, that whoever believes in him should not perish but have eternal life.</a:t>
            </a:r>
            <a:r>
              <a:rPr lang="en-AU" sz="2000" dirty="0">
                <a:latin typeface="Comic Sans MS" panose="030F0902030302020204" pitchFamily="66" charset="0"/>
                <a:ea typeface="Times New Roman" panose="02020603050405020304" pitchFamily="18" charset="0"/>
                <a:cs typeface="Calibri" panose="020F0502020204030204" pitchFamily="34" charset="0"/>
              </a:rPr>
              <a:t>  </a:t>
            </a:r>
            <a:r>
              <a:rPr lang="en-AU" sz="2000" b="1" baseline="30000" dirty="0">
                <a:latin typeface="Comic Sans MS" panose="030F0902030302020204" pitchFamily="66" charset="0"/>
                <a:ea typeface="Times New Roman" panose="02020603050405020304" pitchFamily="18" charset="0"/>
                <a:cs typeface="Calibri" panose="020F0502020204030204" pitchFamily="34" charset="0"/>
              </a:rPr>
              <a:t>17 </a:t>
            </a:r>
            <a:r>
              <a:rPr lang="en-AU" sz="20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For God did not send his Son into the world to condemn the world, but in order that the world might be saved through him. </a:t>
            </a:r>
            <a:r>
              <a:rPr lang="en-AU" sz="2000" dirty="0">
                <a:latin typeface="Comic Sans MS" panose="030F0902030302020204" pitchFamily="66" charset="0"/>
                <a:ea typeface="Times New Roman" panose="02020603050405020304" pitchFamily="18" charset="0"/>
                <a:cs typeface="Calibri" panose="020F0502020204030204" pitchFamily="34" charset="0"/>
              </a:rPr>
              <a:t> </a:t>
            </a:r>
            <a:r>
              <a:rPr lang="en-AU" sz="2000" b="1" baseline="30000" dirty="0">
                <a:latin typeface="Comic Sans MS" panose="030F0902030302020204" pitchFamily="66" charset="0"/>
                <a:ea typeface="Times New Roman" panose="02020603050405020304" pitchFamily="18" charset="0"/>
                <a:cs typeface="Calibri" panose="020F0502020204030204" pitchFamily="34" charset="0"/>
              </a:rPr>
              <a:t>18 </a:t>
            </a:r>
            <a:r>
              <a:rPr lang="en-AU" sz="20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Whoever believes in him is not condemned, but whoever does not believe is condemned already, because he has not believed in the name of the only Son of God.</a:t>
            </a:r>
            <a:r>
              <a:rPr lang="en-AU" sz="2000" dirty="0">
                <a:latin typeface="Comic Sans MS" panose="030F0902030302020204" pitchFamily="66" charset="0"/>
                <a:ea typeface="Times New Roman" panose="02020603050405020304" pitchFamily="18" charset="0"/>
                <a:cs typeface="Calibri" panose="020F0502020204030204" pitchFamily="34" charset="0"/>
              </a:rPr>
              <a:t> </a:t>
            </a:r>
            <a:endParaRPr lang="en-AU" sz="2000" dirty="0">
              <a:latin typeface="Times New Roman" panose="02020603050405020304" pitchFamily="18" charset="0"/>
              <a:ea typeface="Times New Roman" panose="02020603050405020304" pitchFamily="18" charset="0"/>
            </a:endParaRPr>
          </a:p>
          <a:p>
            <a:pPr indent="152400">
              <a:lnSpc>
                <a:spcPct val="115000"/>
              </a:lnSpc>
            </a:pPr>
            <a:r>
              <a:rPr lang="en-AU" sz="2000" dirty="0">
                <a:latin typeface="Comic Sans MS" panose="030F0902030302020204" pitchFamily="66" charset="0"/>
                <a:ea typeface="Times New Roman" panose="02020603050405020304" pitchFamily="18" charset="0"/>
                <a:cs typeface="Calibri" panose="020F0502020204030204" pitchFamily="34" charset="0"/>
              </a:rPr>
              <a:t> </a:t>
            </a:r>
            <a:endParaRPr lang="en-AU" sz="2000" dirty="0">
              <a:latin typeface="Times New Roman" panose="02020603050405020304" pitchFamily="18" charset="0"/>
              <a:ea typeface="Times New Roman" panose="02020603050405020304" pitchFamily="18" charset="0"/>
            </a:endParaRPr>
          </a:p>
          <a:p>
            <a:r>
              <a:rPr lang="en-AU" sz="2000" b="1" baseline="30000" dirty="0">
                <a:latin typeface="Comic Sans MS" panose="030F0902030302020204" pitchFamily="66" charset="0"/>
                <a:ea typeface="Times New Roman" panose="02020603050405020304" pitchFamily="18" charset="0"/>
                <a:cs typeface="Calibri" panose="020F0502020204030204" pitchFamily="34" charset="0"/>
              </a:rPr>
              <a:t>19 </a:t>
            </a:r>
            <a:r>
              <a:rPr lang="en-AU" sz="20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And this is the judgment:  the light has come into the world, and people loved the darkness rather than the light because their works were evil.</a:t>
            </a:r>
            <a:r>
              <a:rPr lang="en-AU" sz="2000" dirty="0">
                <a:latin typeface="Comic Sans MS" panose="030F0902030302020204" pitchFamily="66" charset="0"/>
                <a:ea typeface="Times New Roman" panose="02020603050405020304" pitchFamily="18" charset="0"/>
                <a:cs typeface="Calibri" panose="020F0502020204030204" pitchFamily="34" charset="0"/>
              </a:rPr>
              <a:t>  </a:t>
            </a:r>
            <a:r>
              <a:rPr lang="en-AU" sz="2000" b="1" baseline="30000" dirty="0">
                <a:latin typeface="Comic Sans MS" panose="030F0902030302020204" pitchFamily="66" charset="0"/>
                <a:ea typeface="Times New Roman" panose="02020603050405020304" pitchFamily="18" charset="0"/>
                <a:cs typeface="Calibri" panose="020F0502020204030204" pitchFamily="34" charset="0"/>
              </a:rPr>
              <a:t>20 </a:t>
            </a:r>
            <a:r>
              <a:rPr lang="en-AU" sz="20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For everyone who does wicked things hates the light and does not come to the light, lest his works should be exposed.</a:t>
            </a:r>
            <a:r>
              <a:rPr lang="en-AU" sz="2000" dirty="0">
                <a:latin typeface="Comic Sans MS" panose="030F0902030302020204" pitchFamily="66" charset="0"/>
                <a:ea typeface="Times New Roman" panose="02020603050405020304" pitchFamily="18" charset="0"/>
                <a:cs typeface="Calibri" panose="020F0502020204030204" pitchFamily="34" charset="0"/>
              </a:rPr>
              <a:t>  </a:t>
            </a:r>
            <a:r>
              <a:rPr lang="en-AU" sz="2000" b="1" baseline="30000" dirty="0">
                <a:latin typeface="Comic Sans MS" panose="030F0902030302020204" pitchFamily="66" charset="0"/>
                <a:ea typeface="Times New Roman" panose="02020603050405020304" pitchFamily="18" charset="0"/>
                <a:cs typeface="Calibri" panose="020F0502020204030204" pitchFamily="34" charset="0"/>
              </a:rPr>
              <a:t>21 </a:t>
            </a:r>
            <a:r>
              <a:rPr lang="en-AU" sz="20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But whoever does what is true comes to the light, so that it may be clearly seen that his works have been carried out in God.”</a:t>
            </a:r>
            <a:r>
              <a:rPr lang="en-AU" sz="2000" dirty="0"/>
              <a:t> </a:t>
            </a:r>
            <a:endParaRPr lang="en-AU" sz="2000" b="1" dirty="0">
              <a:latin typeface="Comic Sans MS" panose="030F09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3310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81" y="2306855"/>
            <a:ext cx="9144000" cy="923330"/>
          </a:xfrm>
          <a:prstGeom prst="rect">
            <a:avLst/>
          </a:prstGeom>
          <a:solidFill>
            <a:schemeClr val="bg1"/>
          </a:solidFill>
          <a:ln w="9525">
            <a:noFill/>
            <a:miter lim="800000"/>
            <a:headEnd/>
            <a:tailEnd/>
          </a:ln>
        </p:spPr>
        <p:txBody>
          <a:bodyPr wrap="square">
            <a:prstTxWarp prst="textNoShape">
              <a:avLst/>
            </a:prstTxWarp>
            <a:spAutoFit/>
          </a:bodyPr>
          <a:lstStyle/>
          <a:p>
            <a:pPr marL="6350"/>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For the time is coming when people will not endure sound teaching, but having itching ears they will accumulate for themselves teachers to suit their own passions,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dirty="0">
                <a:latin typeface="Comic Sans MS" panose="030F0902030302020204" pitchFamily="66" charset="0"/>
                <a:ea typeface="Times New Roman" panose="02020603050405020304" pitchFamily="18" charset="0"/>
                <a:cs typeface="Times New Roman" panose="02020603050405020304" pitchFamily="18" charset="0"/>
              </a:rPr>
              <a:t>and will turn away from listening to the truth and wander off into myths.</a:t>
            </a:r>
            <a:r>
              <a:rPr lang="en-AU" dirty="0"/>
              <a:t> </a:t>
            </a:r>
            <a:endParaRPr lang="en-AU" b="1" dirty="0">
              <a:latin typeface="Comic Sans MS" panose="030F0902030302020204" pitchFamily="66"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4663D7C-F725-3B1B-9EBD-88D6A98D9414}"/>
              </a:ext>
            </a:extLst>
          </p:cNvPr>
          <p:cNvSpPr txBox="1"/>
          <p:nvPr/>
        </p:nvSpPr>
        <p:spPr>
          <a:xfrm>
            <a:off x="863080" y="27052"/>
            <a:ext cx="83381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This is really important;  Do not mess this up;  Do not turn a blind eye</a:t>
            </a:r>
          </a:p>
        </p:txBody>
      </p:sp>
      <p:sp>
        <p:nvSpPr>
          <p:cNvPr id="4" name="TextBox 3">
            <a:extLst>
              <a:ext uri="{FF2B5EF4-FFF2-40B4-BE49-F238E27FC236}">
                <a16:creationId xmlns:a16="http://schemas.microsoft.com/office/drawing/2014/main" id="{4D57B4EA-FE18-7EF8-BDFE-777AF68D0E1F}"/>
              </a:ext>
            </a:extLst>
          </p:cNvPr>
          <p:cNvSpPr txBox="1"/>
          <p:nvPr/>
        </p:nvSpPr>
        <p:spPr>
          <a:xfrm>
            <a:off x="321444" y="427162"/>
            <a:ext cx="8716120" cy="923330"/>
          </a:xfrm>
          <a:prstGeom prst="rect">
            <a:avLst/>
          </a:prstGeom>
          <a:noFill/>
          <a:ln w="19050">
            <a:solidFill>
              <a:schemeClr val="accent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                         Paul’s confidence in Christ </a:t>
            </a:r>
          </a:p>
          <a:p>
            <a:r>
              <a:rPr lang="en-AU" dirty="0">
                <a:solidFill>
                  <a:schemeClr val="bg1"/>
                </a:solidFill>
                <a:latin typeface="Times New Roman" panose="02020603050405020304" pitchFamily="18" charset="0"/>
                <a:cs typeface="Times New Roman" panose="02020603050405020304" pitchFamily="18" charset="0"/>
              </a:rPr>
              <a:t>(Crown of Righteousness For all who love the appearing of Jesus)</a:t>
            </a:r>
          </a:p>
          <a:p>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403447F-59A0-25A0-9B66-F2EA04CACA97}"/>
              </a:ext>
            </a:extLst>
          </p:cNvPr>
          <p:cNvSpPr txBox="1"/>
          <p:nvPr/>
        </p:nvSpPr>
        <p:spPr>
          <a:xfrm>
            <a:off x="107504" y="1373826"/>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I cannot love Jesus, if I don’t love His teaching.</a:t>
            </a:r>
          </a:p>
        </p:txBody>
      </p:sp>
      <p:sp>
        <p:nvSpPr>
          <p:cNvPr id="2" name="TextBox 1">
            <a:extLst>
              <a:ext uri="{FF2B5EF4-FFF2-40B4-BE49-F238E27FC236}">
                <a16:creationId xmlns:a16="http://schemas.microsoft.com/office/drawing/2014/main" id="{B3BC8B5D-84A6-01DB-BB01-600409DB12E3}"/>
              </a:ext>
            </a:extLst>
          </p:cNvPr>
          <p:cNvSpPr txBox="1"/>
          <p:nvPr/>
        </p:nvSpPr>
        <p:spPr>
          <a:xfrm>
            <a:off x="-5035" y="1667629"/>
            <a:ext cx="914903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Following Christ and His teaching is purpose, delight and satisfaction for those who Love Him</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Loving the wrong thing (self; money; pleasure) makes it hard to tolerate sound teaching</a:t>
            </a:r>
          </a:p>
        </p:txBody>
      </p:sp>
      <p:sp>
        <p:nvSpPr>
          <p:cNvPr id="6" name="TextBox 5">
            <a:extLst>
              <a:ext uri="{FF2B5EF4-FFF2-40B4-BE49-F238E27FC236}">
                <a16:creationId xmlns:a16="http://schemas.microsoft.com/office/drawing/2014/main" id="{82D7B4A0-8F73-1F17-7F7D-A26A3BD6B58E}"/>
              </a:ext>
            </a:extLst>
          </p:cNvPr>
          <p:cNvSpPr txBox="1"/>
          <p:nvPr/>
        </p:nvSpPr>
        <p:spPr>
          <a:xfrm>
            <a:off x="6983760" y="534884"/>
            <a:ext cx="1837949" cy="707886"/>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Fought the good fight</a:t>
            </a:r>
          </a:p>
        </p:txBody>
      </p:sp>
      <p:sp>
        <p:nvSpPr>
          <p:cNvPr id="7" name="TextBox 6">
            <a:extLst>
              <a:ext uri="{FF2B5EF4-FFF2-40B4-BE49-F238E27FC236}">
                <a16:creationId xmlns:a16="http://schemas.microsoft.com/office/drawing/2014/main" id="{294AE518-8822-5EEB-A73D-FFA4A0188D04}"/>
              </a:ext>
            </a:extLst>
          </p:cNvPr>
          <p:cNvSpPr txBox="1"/>
          <p:nvPr/>
        </p:nvSpPr>
        <p:spPr>
          <a:xfrm>
            <a:off x="487161" y="937150"/>
            <a:ext cx="2536158" cy="400110"/>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Finished the race</a:t>
            </a:r>
          </a:p>
        </p:txBody>
      </p:sp>
      <p:sp>
        <p:nvSpPr>
          <p:cNvPr id="8" name="TextBox 7">
            <a:extLst>
              <a:ext uri="{FF2B5EF4-FFF2-40B4-BE49-F238E27FC236}">
                <a16:creationId xmlns:a16="http://schemas.microsoft.com/office/drawing/2014/main" id="{86BB6E81-E926-1CF0-4213-43C7C297E89B}"/>
              </a:ext>
            </a:extLst>
          </p:cNvPr>
          <p:cNvSpPr txBox="1"/>
          <p:nvPr/>
        </p:nvSpPr>
        <p:spPr>
          <a:xfrm>
            <a:off x="3719483" y="960081"/>
            <a:ext cx="2310958" cy="400110"/>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kept  </a:t>
            </a:r>
            <a:r>
              <a:rPr lang="en-AU" sz="2000" u="sng" dirty="0">
                <a:solidFill>
                  <a:srgbClr val="00B0F0"/>
                </a:solidFill>
                <a:latin typeface="Algerian" pitchFamily="82" charset="77"/>
                <a:cs typeface="Times New Roman" panose="02020603050405020304" pitchFamily="18" charset="0"/>
              </a:rPr>
              <a:t>the  faith</a:t>
            </a:r>
          </a:p>
        </p:txBody>
      </p:sp>
      <p:sp>
        <p:nvSpPr>
          <p:cNvPr id="9" name="TextBox 8">
            <a:extLst>
              <a:ext uri="{FF2B5EF4-FFF2-40B4-BE49-F238E27FC236}">
                <a16:creationId xmlns:a16="http://schemas.microsoft.com/office/drawing/2014/main" id="{4AF1733B-1E32-18A9-EE88-603186FEB9BF}"/>
              </a:ext>
            </a:extLst>
          </p:cNvPr>
          <p:cNvSpPr txBox="1"/>
          <p:nvPr/>
        </p:nvSpPr>
        <p:spPr>
          <a:xfrm>
            <a:off x="20718" y="3243505"/>
            <a:ext cx="912328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Within the church, some will not tolerate sound teaching;</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heap up teachers who go along with their love of self/money/pleasure...</a:t>
            </a:r>
          </a:p>
        </p:txBody>
      </p:sp>
      <p:sp>
        <p:nvSpPr>
          <p:cNvPr id="10" name="TextBox 9">
            <a:extLst>
              <a:ext uri="{FF2B5EF4-FFF2-40B4-BE49-F238E27FC236}">
                <a16:creationId xmlns:a16="http://schemas.microsoft.com/office/drawing/2014/main" id="{650483BE-A11E-A746-D7BD-4FD5E36B88E4}"/>
              </a:ext>
            </a:extLst>
          </p:cNvPr>
          <p:cNvSpPr txBox="1"/>
          <p:nvPr/>
        </p:nvSpPr>
        <p:spPr>
          <a:xfrm>
            <a:off x="824" y="3812226"/>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Sound teaching is offensive to “self” </a:t>
            </a:r>
            <a:r>
              <a:rPr lang="en-AU" sz="2000" dirty="0">
                <a:solidFill>
                  <a:schemeClr val="bg1"/>
                </a:solidFill>
                <a:latin typeface="Times New Roman" panose="02020603050405020304" pitchFamily="18" charset="0"/>
                <a:cs typeface="Times New Roman" panose="02020603050405020304" pitchFamily="18" charset="0"/>
              </a:rPr>
              <a:t>(we were evil;  undeserving ;  die to self)</a:t>
            </a:r>
          </a:p>
        </p:txBody>
      </p:sp>
      <p:sp>
        <p:nvSpPr>
          <p:cNvPr id="11" name="TextBox 10">
            <a:extLst>
              <a:ext uri="{FF2B5EF4-FFF2-40B4-BE49-F238E27FC236}">
                <a16:creationId xmlns:a16="http://schemas.microsoft.com/office/drawing/2014/main" id="{9E28596C-F4D2-0C08-B2F9-12E53FB49D42}"/>
              </a:ext>
            </a:extLst>
          </p:cNvPr>
          <p:cNvSpPr txBox="1"/>
          <p:nvPr/>
        </p:nvSpPr>
        <p:spPr>
          <a:xfrm>
            <a:off x="16064" y="4139886"/>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Rejects seeking of wealth </a:t>
            </a:r>
            <a:r>
              <a:rPr lang="en-AU" sz="2000" dirty="0">
                <a:solidFill>
                  <a:schemeClr val="bg1"/>
                </a:solidFill>
                <a:latin typeface="Times New Roman" panose="02020603050405020304" pitchFamily="18" charset="0"/>
                <a:cs typeface="Times New Roman" panose="02020603050405020304" pitchFamily="18" charset="0"/>
              </a:rPr>
              <a:t>(“Woe to you rich”;  Store up treasures in Heaven)</a:t>
            </a:r>
          </a:p>
        </p:txBody>
      </p:sp>
      <p:sp>
        <p:nvSpPr>
          <p:cNvPr id="12" name="TextBox 11">
            <a:extLst>
              <a:ext uri="{FF2B5EF4-FFF2-40B4-BE49-F238E27FC236}">
                <a16:creationId xmlns:a16="http://schemas.microsoft.com/office/drawing/2014/main" id="{EEC5E7F3-54FA-D12A-1B43-E6C9C4507574}"/>
              </a:ext>
            </a:extLst>
          </p:cNvPr>
          <p:cNvSpPr txBox="1"/>
          <p:nvPr/>
        </p:nvSpPr>
        <p:spPr>
          <a:xfrm>
            <a:off x="8444" y="4467546"/>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Rejects seeking of pleasures </a:t>
            </a:r>
            <a:r>
              <a:rPr lang="en-AU" sz="2000" dirty="0">
                <a:solidFill>
                  <a:schemeClr val="bg1"/>
                </a:solidFill>
                <a:latin typeface="Times New Roman" panose="02020603050405020304" pitchFamily="18" charset="0"/>
                <a:cs typeface="Times New Roman" panose="02020603050405020304" pitchFamily="18" charset="0"/>
              </a:rPr>
              <a:t>(“You will be persecuted”;  Blessed when you suffer)</a:t>
            </a:r>
          </a:p>
        </p:txBody>
      </p:sp>
      <p:sp>
        <p:nvSpPr>
          <p:cNvPr id="13" name="TextBox 12">
            <a:extLst>
              <a:ext uri="{FF2B5EF4-FFF2-40B4-BE49-F238E27FC236}">
                <a16:creationId xmlns:a16="http://schemas.microsoft.com/office/drawing/2014/main" id="{F1CCD05F-8ACB-4B3A-33A8-B8159CF93650}"/>
              </a:ext>
            </a:extLst>
          </p:cNvPr>
          <p:cNvSpPr txBox="1"/>
          <p:nvPr/>
        </p:nvSpPr>
        <p:spPr>
          <a:xfrm>
            <a:off x="-10278" y="4790046"/>
            <a:ext cx="912328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Today like never before, teaching customised to suit one’s fleshly desires is readily accessible</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Rejection of sound teaching =&gt; Wandering away from THE  FAITH.  Don’t finish the race...</a:t>
            </a:r>
          </a:p>
        </p:txBody>
      </p:sp>
    </p:spTree>
    <p:extLst>
      <p:ext uri="{BB962C8B-B14F-4D97-AF65-F5344CB8AC3E}">
        <p14:creationId xmlns:p14="http://schemas.microsoft.com/office/powerpoint/2010/main" val="157615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9" grpId="0"/>
      <p:bldP spid="10" grpId="0"/>
      <p:bldP spid="11" grpId="0"/>
      <p:bldP spid="12" grpId="0"/>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55576" y="3686698"/>
            <a:ext cx="7361590" cy="646331"/>
          </a:xfrm>
          <a:prstGeom prst="rect">
            <a:avLst/>
          </a:prstGeom>
          <a:solidFill>
            <a:schemeClr val="bg1"/>
          </a:solidFill>
          <a:ln w="9525">
            <a:noFill/>
            <a:miter lim="800000"/>
            <a:headEnd/>
            <a:tailEnd/>
          </a:ln>
        </p:spPr>
        <p:txBody>
          <a:bodyPr wrap="square">
            <a:prstTxWarp prst="textNoShape">
              <a:avLst/>
            </a:prstTxWarp>
            <a:spAutoFit/>
          </a:bodyPr>
          <a:lstStyle/>
          <a:p>
            <a:pPr marL="6350"/>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dirty="0">
                <a:latin typeface="Comic Sans MS" panose="030F0902030302020204" pitchFamily="66" charset="0"/>
                <a:ea typeface="Times New Roman" panose="02020603050405020304" pitchFamily="18" charset="0"/>
                <a:cs typeface="Times New Roman" panose="02020603050405020304" pitchFamily="18" charset="0"/>
              </a:rPr>
              <a:t>preach the word;  be ready in season and out of season;  reprove, rebuke, and exhort, with complete patience and teaching.</a:t>
            </a:r>
            <a:r>
              <a:rPr lang="en-AU" dirty="0"/>
              <a:t> </a:t>
            </a:r>
            <a:endParaRPr lang="en-AU" b="1" dirty="0">
              <a:latin typeface="Comic Sans MS" panose="030F0902030302020204" pitchFamily="66"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4663D7C-F725-3B1B-9EBD-88D6A98D9414}"/>
              </a:ext>
            </a:extLst>
          </p:cNvPr>
          <p:cNvSpPr txBox="1"/>
          <p:nvPr/>
        </p:nvSpPr>
        <p:spPr>
          <a:xfrm>
            <a:off x="863080" y="27052"/>
            <a:ext cx="83381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This is really important;  Do not mess this up;  Do not turn a blind eye</a:t>
            </a:r>
          </a:p>
        </p:txBody>
      </p:sp>
      <p:sp>
        <p:nvSpPr>
          <p:cNvPr id="4" name="TextBox 3">
            <a:extLst>
              <a:ext uri="{FF2B5EF4-FFF2-40B4-BE49-F238E27FC236}">
                <a16:creationId xmlns:a16="http://schemas.microsoft.com/office/drawing/2014/main" id="{4D57B4EA-FE18-7EF8-BDFE-777AF68D0E1F}"/>
              </a:ext>
            </a:extLst>
          </p:cNvPr>
          <p:cNvSpPr txBox="1"/>
          <p:nvPr/>
        </p:nvSpPr>
        <p:spPr>
          <a:xfrm>
            <a:off x="321444" y="427162"/>
            <a:ext cx="8716120" cy="923330"/>
          </a:xfrm>
          <a:prstGeom prst="rect">
            <a:avLst/>
          </a:prstGeom>
          <a:noFill/>
          <a:ln w="19050">
            <a:solidFill>
              <a:schemeClr val="accent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                         Paul’s confidence in Christ </a:t>
            </a:r>
          </a:p>
          <a:p>
            <a:r>
              <a:rPr lang="en-AU" dirty="0">
                <a:solidFill>
                  <a:schemeClr val="bg1"/>
                </a:solidFill>
                <a:latin typeface="Times New Roman" panose="02020603050405020304" pitchFamily="18" charset="0"/>
                <a:cs typeface="Times New Roman" panose="02020603050405020304" pitchFamily="18" charset="0"/>
              </a:rPr>
              <a:t>(Crown of Righteousness For all who love the appearing of Jesus)</a:t>
            </a:r>
          </a:p>
          <a:p>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403447F-59A0-25A0-9B66-F2EA04CACA97}"/>
              </a:ext>
            </a:extLst>
          </p:cNvPr>
          <p:cNvSpPr txBox="1"/>
          <p:nvPr/>
        </p:nvSpPr>
        <p:spPr>
          <a:xfrm>
            <a:off x="138500" y="1273994"/>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I cannot love Jesus, if I don’t love His teaching.</a:t>
            </a:r>
          </a:p>
        </p:txBody>
      </p:sp>
      <p:sp>
        <p:nvSpPr>
          <p:cNvPr id="2" name="TextBox 1">
            <a:extLst>
              <a:ext uri="{FF2B5EF4-FFF2-40B4-BE49-F238E27FC236}">
                <a16:creationId xmlns:a16="http://schemas.microsoft.com/office/drawing/2014/main" id="{B3BC8B5D-84A6-01DB-BB01-600409DB12E3}"/>
              </a:ext>
            </a:extLst>
          </p:cNvPr>
          <p:cNvSpPr txBox="1"/>
          <p:nvPr/>
        </p:nvSpPr>
        <p:spPr>
          <a:xfrm>
            <a:off x="25961" y="1567797"/>
            <a:ext cx="9149035"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Loving the wrong thing (self; money; pleasure) makes it hard to tolerate sound teaching</a:t>
            </a:r>
          </a:p>
        </p:txBody>
      </p:sp>
      <p:sp>
        <p:nvSpPr>
          <p:cNvPr id="6" name="TextBox 5">
            <a:extLst>
              <a:ext uri="{FF2B5EF4-FFF2-40B4-BE49-F238E27FC236}">
                <a16:creationId xmlns:a16="http://schemas.microsoft.com/office/drawing/2014/main" id="{82D7B4A0-8F73-1F17-7F7D-A26A3BD6B58E}"/>
              </a:ext>
            </a:extLst>
          </p:cNvPr>
          <p:cNvSpPr txBox="1"/>
          <p:nvPr/>
        </p:nvSpPr>
        <p:spPr>
          <a:xfrm>
            <a:off x="6983760" y="534884"/>
            <a:ext cx="1837949" cy="707886"/>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Fought the good fight</a:t>
            </a:r>
          </a:p>
        </p:txBody>
      </p:sp>
      <p:sp>
        <p:nvSpPr>
          <p:cNvPr id="7" name="TextBox 6">
            <a:extLst>
              <a:ext uri="{FF2B5EF4-FFF2-40B4-BE49-F238E27FC236}">
                <a16:creationId xmlns:a16="http://schemas.microsoft.com/office/drawing/2014/main" id="{294AE518-8822-5EEB-A73D-FFA4A0188D04}"/>
              </a:ext>
            </a:extLst>
          </p:cNvPr>
          <p:cNvSpPr txBox="1"/>
          <p:nvPr/>
        </p:nvSpPr>
        <p:spPr>
          <a:xfrm>
            <a:off x="487161" y="937150"/>
            <a:ext cx="2536158" cy="400110"/>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Finished the race</a:t>
            </a:r>
          </a:p>
        </p:txBody>
      </p:sp>
      <p:sp>
        <p:nvSpPr>
          <p:cNvPr id="8" name="TextBox 7">
            <a:extLst>
              <a:ext uri="{FF2B5EF4-FFF2-40B4-BE49-F238E27FC236}">
                <a16:creationId xmlns:a16="http://schemas.microsoft.com/office/drawing/2014/main" id="{86BB6E81-E926-1CF0-4213-43C7C297E89B}"/>
              </a:ext>
            </a:extLst>
          </p:cNvPr>
          <p:cNvSpPr txBox="1"/>
          <p:nvPr/>
        </p:nvSpPr>
        <p:spPr>
          <a:xfrm>
            <a:off x="3719483" y="960081"/>
            <a:ext cx="2310958" cy="400110"/>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kept  </a:t>
            </a:r>
            <a:r>
              <a:rPr lang="en-AU" sz="2000" u="sng" dirty="0">
                <a:solidFill>
                  <a:srgbClr val="00B0F0"/>
                </a:solidFill>
                <a:latin typeface="Algerian" pitchFamily="82" charset="77"/>
                <a:cs typeface="Times New Roman" panose="02020603050405020304" pitchFamily="18" charset="0"/>
              </a:rPr>
              <a:t>the  faith</a:t>
            </a:r>
          </a:p>
        </p:txBody>
      </p:sp>
      <p:sp>
        <p:nvSpPr>
          <p:cNvPr id="9" name="TextBox 8">
            <a:extLst>
              <a:ext uri="{FF2B5EF4-FFF2-40B4-BE49-F238E27FC236}">
                <a16:creationId xmlns:a16="http://schemas.microsoft.com/office/drawing/2014/main" id="{4AF1733B-1E32-18A9-EE88-603186FEB9BF}"/>
              </a:ext>
            </a:extLst>
          </p:cNvPr>
          <p:cNvSpPr txBox="1"/>
          <p:nvPr/>
        </p:nvSpPr>
        <p:spPr>
          <a:xfrm>
            <a:off x="30996" y="1807337"/>
            <a:ext cx="912328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Within the church, some will not tolerate sound teaching;</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heap up teachers who go along with their love of self/money/pleasure...</a:t>
            </a:r>
          </a:p>
        </p:txBody>
      </p:sp>
      <p:sp>
        <p:nvSpPr>
          <p:cNvPr id="10" name="TextBox 9">
            <a:extLst>
              <a:ext uri="{FF2B5EF4-FFF2-40B4-BE49-F238E27FC236}">
                <a16:creationId xmlns:a16="http://schemas.microsoft.com/office/drawing/2014/main" id="{650483BE-A11E-A746-D7BD-4FD5E36B88E4}"/>
              </a:ext>
            </a:extLst>
          </p:cNvPr>
          <p:cNvSpPr txBox="1"/>
          <p:nvPr/>
        </p:nvSpPr>
        <p:spPr>
          <a:xfrm>
            <a:off x="11102" y="2376058"/>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Sound teaching is offensive to “self” </a:t>
            </a:r>
            <a:r>
              <a:rPr lang="en-AU" sz="2000" dirty="0">
                <a:solidFill>
                  <a:schemeClr val="bg1"/>
                </a:solidFill>
                <a:latin typeface="Times New Roman" panose="02020603050405020304" pitchFamily="18" charset="0"/>
                <a:cs typeface="Times New Roman" panose="02020603050405020304" pitchFamily="18" charset="0"/>
              </a:rPr>
              <a:t>(we were evil;  undeserving ;  die to self)</a:t>
            </a:r>
          </a:p>
        </p:txBody>
      </p:sp>
      <p:sp>
        <p:nvSpPr>
          <p:cNvPr id="11" name="TextBox 10">
            <a:extLst>
              <a:ext uri="{FF2B5EF4-FFF2-40B4-BE49-F238E27FC236}">
                <a16:creationId xmlns:a16="http://schemas.microsoft.com/office/drawing/2014/main" id="{9E28596C-F4D2-0C08-B2F9-12E53FB49D42}"/>
              </a:ext>
            </a:extLst>
          </p:cNvPr>
          <p:cNvSpPr txBox="1"/>
          <p:nvPr/>
        </p:nvSpPr>
        <p:spPr>
          <a:xfrm>
            <a:off x="26342" y="2703718"/>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Rejects seeking of wealth </a:t>
            </a:r>
            <a:r>
              <a:rPr lang="en-AU" sz="2000" dirty="0">
                <a:solidFill>
                  <a:schemeClr val="bg1"/>
                </a:solidFill>
                <a:latin typeface="Times New Roman" panose="02020603050405020304" pitchFamily="18" charset="0"/>
                <a:cs typeface="Times New Roman" panose="02020603050405020304" pitchFamily="18" charset="0"/>
              </a:rPr>
              <a:t>(“Woe to you rich”;  Store up treasures in Heaven)</a:t>
            </a:r>
          </a:p>
        </p:txBody>
      </p:sp>
      <p:sp>
        <p:nvSpPr>
          <p:cNvPr id="12" name="TextBox 11">
            <a:extLst>
              <a:ext uri="{FF2B5EF4-FFF2-40B4-BE49-F238E27FC236}">
                <a16:creationId xmlns:a16="http://schemas.microsoft.com/office/drawing/2014/main" id="{EEC5E7F3-54FA-D12A-1B43-E6C9C4507574}"/>
              </a:ext>
            </a:extLst>
          </p:cNvPr>
          <p:cNvSpPr txBox="1"/>
          <p:nvPr/>
        </p:nvSpPr>
        <p:spPr>
          <a:xfrm>
            <a:off x="18722" y="3031378"/>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Rejects seeking of pleasures </a:t>
            </a:r>
            <a:r>
              <a:rPr lang="en-AU" sz="2000" dirty="0">
                <a:solidFill>
                  <a:schemeClr val="bg1"/>
                </a:solidFill>
                <a:latin typeface="Times New Roman" panose="02020603050405020304" pitchFamily="18" charset="0"/>
                <a:cs typeface="Times New Roman" panose="02020603050405020304" pitchFamily="18" charset="0"/>
              </a:rPr>
              <a:t>(“You will be persecuted”;  Blessed when you suffer)</a:t>
            </a:r>
          </a:p>
        </p:txBody>
      </p:sp>
      <p:sp>
        <p:nvSpPr>
          <p:cNvPr id="13" name="TextBox 12">
            <a:extLst>
              <a:ext uri="{FF2B5EF4-FFF2-40B4-BE49-F238E27FC236}">
                <a16:creationId xmlns:a16="http://schemas.microsoft.com/office/drawing/2014/main" id="{F1CCD05F-8ACB-4B3A-33A8-B8159CF93650}"/>
              </a:ext>
            </a:extLst>
          </p:cNvPr>
          <p:cNvSpPr txBox="1"/>
          <p:nvPr/>
        </p:nvSpPr>
        <p:spPr>
          <a:xfrm>
            <a:off x="0" y="3353878"/>
            <a:ext cx="9123282"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Rejection of sound teaching =&gt; Wandering away from THE  FAITH.  Don’t finish the race...</a:t>
            </a:r>
          </a:p>
        </p:txBody>
      </p:sp>
      <p:sp>
        <p:nvSpPr>
          <p:cNvPr id="14" name="TextBox 13">
            <a:extLst>
              <a:ext uri="{FF2B5EF4-FFF2-40B4-BE49-F238E27FC236}">
                <a16:creationId xmlns:a16="http://schemas.microsoft.com/office/drawing/2014/main" id="{F06D1F7A-997C-532D-DA3C-95301875956C}"/>
              </a:ext>
            </a:extLst>
          </p:cNvPr>
          <p:cNvSpPr txBox="1"/>
          <p:nvPr/>
        </p:nvSpPr>
        <p:spPr>
          <a:xfrm>
            <a:off x="2020" y="4324732"/>
            <a:ext cx="183367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Preach the word</a:t>
            </a:r>
          </a:p>
        </p:txBody>
      </p:sp>
      <p:sp>
        <p:nvSpPr>
          <p:cNvPr id="15" name="TextBox 14">
            <a:extLst>
              <a:ext uri="{FF2B5EF4-FFF2-40B4-BE49-F238E27FC236}">
                <a16:creationId xmlns:a16="http://schemas.microsoft.com/office/drawing/2014/main" id="{CD155301-B279-B551-F430-46E3EF4D9B11}"/>
              </a:ext>
            </a:extLst>
          </p:cNvPr>
          <p:cNvSpPr txBox="1"/>
          <p:nvPr/>
        </p:nvSpPr>
        <p:spPr>
          <a:xfrm>
            <a:off x="1790700" y="4359718"/>
            <a:ext cx="732051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Continue teaching sound doctrine (even when it is inconvenient)</a:t>
            </a:r>
          </a:p>
        </p:txBody>
      </p:sp>
      <p:sp>
        <p:nvSpPr>
          <p:cNvPr id="16" name="TextBox 15">
            <a:extLst>
              <a:ext uri="{FF2B5EF4-FFF2-40B4-BE49-F238E27FC236}">
                <a16:creationId xmlns:a16="http://schemas.microsoft.com/office/drawing/2014/main" id="{05C3D619-A341-6935-5DAA-5303793D7F1D}"/>
              </a:ext>
            </a:extLst>
          </p:cNvPr>
          <p:cNvSpPr txBox="1"/>
          <p:nvPr/>
        </p:nvSpPr>
        <p:spPr>
          <a:xfrm>
            <a:off x="24880" y="4629532"/>
            <a:ext cx="209884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Reprove, rebuke</a:t>
            </a:r>
          </a:p>
        </p:txBody>
      </p:sp>
      <p:sp>
        <p:nvSpPr>
          <p:cNvPr id="17" name="TextBox 16">
            <a:extLst>
              <a:ext uri="{FF2B5EF4-FFF2-40B4-BE49-F238E27FC236}">
                <a16:creationId xmlns:a16="http://schemas.microsoft.com/office/drawing/2014/main" id="{6D8C7C04-3CF7-36AF-B699-C84C81CA19E6}"/>
              </a:ext>
            </a:extLst>
          </p:cNvPr>
          <p:cNvSpPr txBox="1"/>
          <p:nvPr/>
        </p:nvSpPr>
        <p:spPr>
          <a:xfrm>
            <a:off x="1821180" y="4641658"/>
            <a:ext cx="732051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prepared to say “That belief is wrong”.  “It’s not OK”</a:t>
            </a:r>
          </a:p>
        </p:txBody>
      </p:sp>
      <p:sp>
        <p:nvSpPr>
          <p:cNvPr id="18" name="TextBox 17">
            <a:extLst>
              <a:ext uri="{FF2B5EF4-FFF2-40B4-BE49-F238E27FC236}">
                <a16:creationId xmlns:a16="http://schemas.microsoft.com/office/drawing/2014/main" id="{8C76AC9B-62AB-FC61-DEB5-0E976E997CCE}"/>
              </a:ext>
            </a:extLst>
          </p:cNvPr>
          <p:cNvSpPr txBox="1"/>
          <p:nvPr/>
        </p:nvSpPr>
        <p:spPr>
          <a:xfrm>
            <a:off x="24880" y="4916931"/>
            <a:ext cx="209884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Exhort</a:t>
            </a:r>
          </a:p>
        </p:txBody>
      </p:sp>
      <p:sp>
        <p:nvSpPr>
          <p:cNvPr id="19" name="TextBox 18">
            <a:extLst>
              <a:ext uri="{FF2B5EF4-FFF2-40B4-BE49-F238E27FC236}">
                <a16:creationId xmlns:a16="http://schemas.microsoft.com/office/drawing/2014/main" id="{91B1A01A-5490-90EE-01C8-370CCE4498CB}"/>
              </a:ext>
            </a:extLst>
          </p:cNvPr>
          <p:cNvSpPr txBox="1"/>
          <p:nvPr/>
        </p:nvSpPr>
        <p:spPr>
          <a:xfrm>
            <a:off x="1019246" y="4960094"/>
            <a:ext cx="732051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Urge on to reject unsound teachings and embrace sound gospel teaching</a:t>
            </a:r>
          </a:p>
        </p:txBody>
      </p:sp>
      <p:sp>
        <p:nvSpPr>
          <p:cNvPr id="20" name="TextBox 19">
            <a:extLst>
              <a:ext uri="{FF2B5EF4-FFF2-40B4-BE49-F238E27FC236}">
                <a16:creationId xmlns:a16="http://schemas.microsoft.com/office/drawing/2014/main" id="{DA6C4916-1AB8-0E4C-69D8-D0BB4E834691}"/>
              </a:ext>
            </a:extLst>
          </p:cNvPr>
          <p:cNvSpPr txBox="1"/>
          <p:nvPr/>
        </p:nvSpPr>
        <p:spPr>
          <a:xfrm>
            <a:off x="17260" y="5275071"/>
            <a:ext cx="513080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Keep on teaching </a:t>
            </a:r>
            <a:r>
              <a:rPr lang="en-AU" sz="2000" dirty="0">
                <a:solidFill>
                  <a:schemeClr val="bg1"/>
                </a:solidFill>
                <a:latin typeface="Times New Roman" panose="02020603050405020304" pitchFamily="18" charset="0"/>
                <a:cs typeface="Times New Roman" panose="02020603050405020304" pitchFamily="18" charset="0"/>
              </a:rPr>
              <a:t>(even when not well received)</a:t>
            </a:r>
          </a:p>
        </p:txBody>
      </p:sp>
    </p:spTree>
    <p:extLst>
      <p:ext uri="{BB962C8B-B14F-4D97-AF65-F5344CB8AC3E}">
        <p14:creationId xmlns:p14="http://schemas.microsoft.com/office/powerpoint/2010/main" val="53876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663D7C-F725-3B1B-9EBD-88D6A98D9414}"/>
              </a:ext>
            </a:extLst>
          </p:cNvPr>
          <p:cNvSpPr txBox="1"/>
          <p:nvPr/>
        </p:nvSpPr>
        <p:spPr>
          <a:xfrm>
            <a:off x="863080" y="27052"/>
            <a:ext cx="83381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This is really important;  Do not mess this up;  Do not turn a blind eye</a:t>
            </a:r>
          </a:p>
        </p:txBody>
      </p:sp>
      <p:sp>
        <p:nvSpPr>
          <p:cNvPr id="4" name="TextBox 3">
            <a:extLst>
              <a:ext uri="{FF2B5EF4-FFF2-40B4-BE49-F238E27FC236}">
                <a16:creationId xmlns:a16="http://schemas.microsoft.com/office/drawing/2014/main" id="{4D57B4EA-FE18-7EF8-BDFE-777AF68D0E1F}"/>
              </a:ext>
            </a:extLst>
          </p:cNvPr>
          <p:cNvSpPr txBox="1"/>
          <p:nvPr/>
        </p:nvSpPr>
        <p:spPr>
          <a:xfrm>
            <a:off x="321444" y="427162"/>
            <a:ext cx="8716120" cy="923330"/>
          </a:xfrm>
          <a:prstGeom prst="rect">
            <a:avLst/>
          </a:prstGeom>
          <a:noFill/>
          <a:ln w="19050">
            <a:solidFill>
              <a:schemeClr val="accent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                         Paul’s confidence in Christ </a:t>
            </a:r>
          </a:p>
          <a:p>
            <a:r>
              <a:rPr lang="en-AU" dirty="0">
                <a:solidFill>
                  <a:schemeClr val="bg1"/>
                </a:solidFill>
                <a:latin typeface="Times New Roman" panose="02020603050405020304" pitchFamily="18" charset="0"/>
                <a:cs typeface="Times New Roman" panose="02020603050405020304" pitchFamily="18" charset="0"/>
              </a:rPr>
              <a:t>(Crown of Righteousness For all who love the appearing of Jesus)</a:t>
            </a:r>
          </a:p>
          <a:p>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403447F-59A0-25A0-9B66-F2EA04CACA97}"/>
              </a:ext>
            </a:extLst>
          </p:cNvPr>
          <p:cNvSpPr txBox="1"/>
          <p:nvPr/>
        </p:nvSpPr>
        <p:spPr>
          <a:xfrm>
            <a:off x="138500" y="1273994"/>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I cannot love Jesus, if I don’t love His teaching.</a:t>
            </a:r>
          </a:p>
        </p:txBody>
      </p:sp>
      <p:sp>
        <p:nvSpPr>
          <p:cNvPr id="2" name="TextBox 1">
            <a:extLst>
              <a:ext uri="{FF2B5EF4-FFF2-40B4-BE49-F238E27FC236}">
                <a16:creationId xmlns:a16="http://schemas.microsoft.com/office/drawing/2014/main" id="{B3BC8B5D-84A6-01DB-BB01-600409DB12E3}"/>
              </a:ext>
            </a:extLst>
          </p:cNvPr>
          <p:cNvSpPr txBox="1"/>
          <p:nvPr/>
        </p:nvSpPr>
        <p:spPr>
          <a:xfrm>
            <a:off x="25961" y="1567797"/>
            <a:ext cx="9149035"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Loving the wrong thing (self; money; pleasure) makes it hard to tolerate sound teaching</a:t>
            </a:r>
          </a:p>
        </p:txBody>
      </p:sp>
      <p:sp>
        <p:nvSpPr>
          <p:cNvPr id="6" name="TextBox 5">
            <a:extLst>
              <a:ext uri="{FF2B5EF4-FFF2-40B4-BE49-F238E27FC236}">
                <a16:creationId xmlns:a16="http://schemas.microsoft.com/office/drawing/2014/main" id="{82D7B4A0-8F73-1F17-7F7D-A26A3BD6B58E}"/>
              </a:ext>
            </a:extLst>
          </p:cNvPr>
          <p:cNvSpPr txBox="1"/>
          <p:nvPr/>
        </p:nvSpPr>
        <p:spPr>
          <a:xfrm>
            <a:off x="6983760" y="534884"/>
            <a:ext cx="1837949" cy="707886"/>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Fought the good fight</a:t>
            </a:r>
          </a:p>
        </p:txBody>
      </p:sp>
      <p:sp>
        <p:nvSpPr>
          <p:cNvPr id="7" name="TextBox 6">
            <a:extLst>
              <a:ext uri="{FF2B5EF4-FFF2-40B4-BE49-F238E27FC236}">
                <a16:creationId xmlns:a16="http://schemas.microsoft.com/office/drawing/2014/main" id="{294AE518-8822-5EEB-A73D-FFA4A0188D04}"/>
              </a:ext>
            </a:extLst>
          </p:cNvPr>
          <p:cNvSpPr txBox="1"/>
          <p:nvPr/>
        </p:nvSpPr>
        <p:spPr>
          <a:xfrm>
            <a:off x="487161" y="937150"/>
            <a:ext cx="2536158" cy="400110"/>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Finished the race</a:t>
            </a:r>
          </a:p>
        </p:txBody>
      </p:sp>
      <p:sp>
        <p:nvSpPr>
          <p:cNvPr id="8" name="TextBox 7">
            <a:extLst>
              <a:ext uri="{FF2B5EF4-FFF2-40B4-BE49-F238E27FC236}">
                <a16:creationId xmlns:a16="http://schemas.microsoft.com/office/drawing/2014/main" id="{86BB6E81-E926-1CF0-4213-43C7C297E89B}"/>
              </a:ext>
            </a:extLst>
          </p:cNvPr>
          <p:cNvSpPr txBox="1"/>
          <p:nvPr/>
        </p:nvSpPr>
        <p:spPr>
          <a:xfrm>
            <a:off x="3719483" y="960081"/>
            <a:ext cx="2310958" cy="400110"/>
          </a:xfrm>
          <a:prstGeom prst="rect">
            <a:avLst/>
          </a:prstGeom>
          <a:noFill/>
          <a:ln>
            <a:noFill/>
          </a:ln>
        </p:spPr>
        <p:txBody>
          <a:bodyPr wrap="square" rtlCol="0">
            <a:spAutoFit/>
          </a:bodyPr>
          <a:lstStyle/>
          <a:p>
            <a:pPr marL="6350" indent="-6350"/>
            <a:r>
              <a:rPr lang="en-AU" sz="2000" dirty="0">
                <a:solidFill>
                  <a:srgbClr val="00B0F0"/>
                </a:solidFill>
                <a:latin typeface="Algerian" pitchFamily="82" charset="77"/>
                <a:cs typeface="Times New Roman" panose="02020603050405020304" pitchFamily="18" charset="0"/>
              </a:rPr>
              <a:t>kept  </a:t>
            </a:r>
            <a:r>
              <a:rPr lang="en-AU" sz="2000" u="sng" dirty="0">
                <a:solidFill>
                  <a:srgbClr val="00B0F0"/>
                </a:solidFill>
                <a:latin typeface="Algerian" pitchFamily="82" charset="77"/>
                <a:cs typeface="Times New Roman" panose="02020603050405020304" pitchFamily="18" charset="0"/>
              </a:rPr>
              <a:t>the  faith</a:t>
            </a:r>
          </a:p>
        </p:txBody>
      </p:sp>
      <p:sp>
        <p:nvSpPr>
          <p:cNvPr id="9" name="TextBox 8">
            <a:extLst>
              <a:ext uri="{FF2B5EF4-FFF2-40B4-BE49-F238E27FC236}">
                <a16:creationId xmlns:a16="http://schemas.microsoft.com/office/drawing/2014/main" id="{4AF1733B-1E32-18A9-EE88-603186FEB9BF}"/>
              </a:ext>
            </a:extLst>
          </p:cNvPr>
          <p:cNvSpPr txBox="1"/>
          <p:nvPr/>
        </p:nvSpPr>
        <p:spPr>
          <a:xfrm>
            <a:off x="30996" y="1807337"/>
            <a:ext cx="912328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Within the church, some will not tolerate sound teaching;</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heap up teachers who go along with their love of self/money/pleasure...</a:t>
            </a:r>
          </a:p>
        </p:txBody>
      </p:sp>
      <p:sp>
        <p:nvSpPr>
          <p:cNvPr id="10" name="TextBox 9">
            <a:extLst>
              <a:ext uri="{FF2B5EF4-FFF2-40B4-BE49-F238E27FC236}">
                <a16:creationId xmlns:a16="http://schemas.microsoft.com/office/drawing/2014/main" id="{650483BE-A11E-A746-D7BD-4FD5E36B88E4}"/>
              </a:ext>
            </a:extLst>
          </p:cNvPr>
          <p:cNvSpPr txBox="1"/>
          <p:nvPr/>
        </p:nvSpPr>
        <p:spPr>
          <a:xfrm>
            <a:off x="11102" y="2376058"/>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Sound teaching is offensive to “self” </a:t>
            </a:r>
            <a:r>
              <a:rPr lang="en-AU" sz="2000" dirty="0">
                <a:solidFill>
                  <a:schemeClr val="bg1"/>
                </a:solidFill>
                <a:latin typeface="Times New Roman" panose="02020603050405020304" pitchFamily="18" charset="0"/>
                <a:cs typeface="Times New Roman" panose="02020603050405020304" pitchFamily="18" charset="0"/>
              </a:rPr>
              <a:t>(we were evil;  undeserving ;  die to self)</a:t>
            </a:r>
          </a:p>
        </p:txBody>
      </p:sp>
      <p:sp>
        <p:nvSpPr>
          <p:cNvPr id="11" name="TextBox 10">
            <a:extLst>
              <a:ext uri="{FF2B5EF4-FFF2-40B4-BE49-F238E27FC236}">
                <a16:creationId xmlns:a16="http://schemas.microsoft.com/office/drawing/2014/main" id="{9E28596C-F4D2-0C08-B2F9-12E53FB49D42}"/>
              </a:ext>
            </a:extLst>
          </p:cNvPr>
          <p:cNvSpPr txBox="1"/>
          <p:nvPr/>
        </p:nvSpPr>
        <p:spPr>
          <a:xfrm>
            <a:off x="26342" y="2703718"/>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Rejects seeking of wealth </a:t>
            </a:r>
            <a:r>
              <a:rPr lang="en-AU" sz="2000" dirty="0">
                <a:solidFill>
                  <a:schemeClr val="bg1"/>
                </a:solidFill>
                <a:latin typeface="Times New Roman" panose="02020603050405020304" pitchFamily="18" charset="0"/>
                <a:cs typeface="Times New Roman" panose="02020603050405020304" pitchFamily="18" charset="0"/>
              </a:rPr>
              <a:t>(“Woe to you rich”;  Store up treasures in Heaven)</a:t>
            </a:r>
          </a:p>
        </p:txBody>
      </p:sp>
      <p:sp>
        <p:nvSpPr>
          <p:cNvPr id="12" name="TextBox 11">
            <a:extLst>
              <a:ext uri="{FF2B5EF4-FFF2-40B4-BE49-F238E27FC236}">
                <a16:creationId xmlns:a16="http://schemas.microsoft.com/office/drawing/2014/main" id="{EEC5E7F3-54FA-D12A-1B43-E6C9C4507574}"/>
              </a:ext>
            </a:extLst>
          </p:cNvPr>
          <p:cNvSpPr txBox="1"/>
          <p:nvPr/>
        </p:nvSpPr>
        <p:spPr>
          <a:xfrm>
            <a:off x="18722" y="3031378"/>
            <a:ext cx="909249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Rejects seeking of pleasures </a:t>
            </a:r>
            <a:r>
              <a:rPr lang="en-AU" sz="2000" dirty="0">
                <a:solidFill>
                  <a:schemeClr val="bg1"/>
                </a:solidFill>
                <a:latin typeface="Times New Roman" panose="02020603050405020304" pitchFamily="18" charset="0"/>
                <a:cs typeface="Times New Roman" panose="02020603050405020304" pitchFamily="18" charset="0"/>
              </a:rPr>
              <a:t>(“You will be persecuted”;  Blessed when you suffer)</a:t>
            </a:r>
          </a:p>
        </p:txBody>
      </p:sp>
      <p:sp>
        <p:nvSpPr>
          <p:cNvPr id="13" name="TextBox 12">
            <a:extLst>
              <a:ext uri="{FF2B5EF4-FFF2-40B4-BE49-F238E27FC236}">
                <a16:creationId xmlns:a16="http://schemas.microsoft.com/office/drawing/2014/main" id="{F1CCD05F-8ACB-4B3A-33A8-B8159CF93650}"/>
              </a:ext>
            </a:extLst>
          </p:cNvPr>
          <p:cNvSpPr txBox="1"/>
          <p:nvPr/>
        </p:nvSpPr>
        <p:spPr>
          <a:xfrm>
            <a:off x="0" y="3353878"/>
            <a:ext cx="9123282"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Rejection of sound teaching =&gt; Wandering away from THE  FAITH.  Don’t finish the race...</a:t>
            </a:r>
          </a:p>
        </p:txBody>
      </p:sp>
      <p:sp>
        <p:nvSpPr>
          <p:cNvPr id="14" name="TextBox 13">
            <a:extLst>
              <a:ext uri="{FF2B5EF4-FFF2-40B4-BE49-F238E27FC236}">
                <a16:creationId xmlns:a16="http://schemas.microsoft.com/office/drawing/2014/main" id="{F06D1F7A-997C-532D-DA3C-95301875956C}"/>
              </a:ext>
            </a:extLst>
          </p:cNvPr>
          <p:cNvSpPr txBox="1"/>
          <p:nvPr/>
        </p:nvSpPr>
        <p:spPr>
          <a:xfrm>
            <a:off x="143044" y="3688224"/>
            <a:ext cx="183367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Preach the word</a:t>
            </a:r>
          </a:p>
        </p:txBody>
      </p:sp>
      <p:sp>
        <p:nvSpPr>
          <p:cNvPr id="15" name="TextBox 14">
            <a:extLst>
              <a:ext uri="{FF2B5EF4-FFF2-40B4-BE49-F238E27FC236}">
                <a16:creationId xmlns:a16="http://schemas.microsoft.com/office/drawing/2014/main" id="{CD155301-B279-B551-F430-46E3EF4D9B11}"/>
              </a:ext>
            </a:extLst>
          </p:cNvPr>
          <p:cNvSpPr txBox="1"/>
          <p:nvPr/>
        </p:nvSpPr>
        <p:spPr>
          <a:xfrm>
            <a:off x="1931724" y="3723210"/>
            <a:ext cx="732051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Continue teaching sound doctrine (even when it is inconvenient)</a:t>
            </a:r>
          </a:p>
        </p:txBody>
      </p:sp>
      <p:sp>
        <p:nvSpPr>
          <p:cNvPr id="16" name="TextBox 15">
            <a:extLst>
              <a:ext uri="{FF2B5EF4-FFF2-40B4-BE49-F238E27FC236}">
                <a16:creationId xmlns:a16="http://schemas.microsoft.com/office/drawing/2014/main" id="{05C3D619-A341-6935-5DAA-5303793D7F1D}"/>
              </a:ext>
            </a:extLst>
          </p:cNvPr>
          <p:cNvSpPr txBox="1"/>
          <p:nvPr/>
        </p:nvSpPr>
        <p:spPr>
          <a:xfrm>
            <a:off x="165904" y="3993024"/>
            <a:ext cx="209884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Reprove, rebuke</a:t>
            </a:r>
          </a:p>
        </p:txBody>
      </p:sp>
      <p:sp>
        <p:nvSpPr>
          <p:cNvPr id="17" name="TextBox 16">
            <a:extLst>
              <a:ext uri="{FF2B5EF4-FFF2-40B4-BE49-F238E27FC236}">
                <a16:creationId xmlns:a16="http://schemas.microsoft.com/office/drawing/2014/main" id="{6D8C7C04-3CF7-36AF-B699-C84C81CA19E6}"/>
              </a:ext>
            </a:extLst>
          </p:cNvPr>
          <p:cNvSpPr txBox="1"/>
          <p:nvPr/>
        </p:nvSpPr>
        <p:spPr>
          <a:xfrm>
            <a:off x="1962204" y="4005150"/>
            <a:ext cx="732051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prepared to say “That belief is wrong”.  “It’s not OK”</a:t>
            </a:r>
          </a:p>
        </p:txBody>
      </p:sp>
      <p:sp>
        <p:nvSpPr>
          <p:cNvPr id="18" name="TextBox 17">
            <a:extLst>
              <a:ext uri="{FF2B5EF4-FFF2-40B4-BE49-F238E27FC236}">
                <a16:creationId xmlns:a16="http://schemas.microsoft.com/office/drawing/2014/main" id="{8C76AC9B-62AB-FC61-DEB5-0E976E997CCE}"/>
              </a:ext>
            </a:extLst>
          </p:cNvPr>
          <p:cNvSpPr txBox="1"/>
          <p:nvPr/>
        </p:nvSpPr>
        <p:spPr>
          <a:xfrm>
            <a:off x="165904" y="4280423"/>
            <a:ext cx="209884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Exhort</a:t>
            </a:r>
          </a:p>
        </p:txBody>
      </p:sp>
      <p:sp>
        <p:nvSpPr>
          <p:cNvPr id="19" name="TextBox 18">
            <a:extLst>
              <a:ext uri="{FF2B5EF4-FFF2-40B4-BE49-F238E27FC236}">
                <a16:creationId xmlns:a16="http://schemas.microsoft.com/office/drawing/2014/main" id="{91B1A01A-5490-90EE-01C8-370CCE4498CB}"/>
              </a:ext>
            </a:extLst>
          </p:cNvPr>
          <p:cNvSpPr txBox="1"/>
          <p:nvPr/>
        </p:nvSpPr>
        <p:spPr>
          <a:xfrm>
            <a:off x="1160270" y="4323586"/>
            <a:ext cx="732051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Urge on to reject unsound teachings and embrace sound gospel teaching</a:t>
            </a:r>
          </a:p>
        </p:txBody>
      </p:sp>
      <p:sp>
        <p:nvSpPr>
          <p:cNvPr id="20" name="TextBox 19">
            <a:extLst>
              <a:ext uri="{FF2B5EF4-FFF2-40B4-BE49-F238E27FC236}">
                <a16:creationId xmlns:a16="http://schemas.microsoft.com/office/drawing/2014/main" id="{DA6C4916-1AB8-0E4C-69D8-D0BB4E834691}"/>
              </a:ext>
            </a:extLst>
          </p:cNvPr>
          <p:cNvSpPr txBox="1"/>
          <p:nvPr/>
        </p:nvSpPr>
        <p:spPr>
          <a:xfrm>
            <a:off x="158284" y="4638563"/>
            <a:ext cx="513080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Keep on teaching </a:t>
            </a:r>
            <a:r>
              <a:rPr lang="en-AU" sz="2000" dirty="0">
                <a:solidFill>
                  <a:schemeClr val="bg1"/>
                </a:solidFill>
                <a:latin typeface="Times New Roman" panose="02020603050405020304" pitchFamily="18" charset="0"/>
                <a:cs typeface="Times New Roman" panose="02020603050405020304" pitchFamily="18" charset="0"/>
              </a:rPr>
              <a:t>(even when not well received)</a:t>
            </a:r>
          </a:p>
        </p:txBody>
      </p:sp>
      <p:sp>
        <p:nvSpPr>
          <p:cNvPr id="21" name="TextBox 20">
            <a:extLst>
              <a:ext uri="{FF2B5EF4-FFF2-40B4-BE49-F238E27FC236}">
                <a16:creationId xmlns:a16="http://schemas.microsoft.com/office/drawing/2014/main" id="{A895D3CC-18CA-523E-1FB5-9682D5324EF8}"/>
              </a:ext>
            </a:extLst>
          </p:cNvPr>
          <p:cNvSpPr txBox="1"/>
          <p:nvPr/>
        </p:nvSpPr>
        <p:spPr>
          <a:xfrm>
            <a:off x="-4584" y="5222290"/>
            <a:ext cx="914858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For the sake of those who are yet to hear the Gospel, essential for it to remain true</a:t>
            </a:r>
            <a:endParaRPr lang="en-A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875625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154217</TotalTime>
  <Words>1254</Words>
  <Application>Microsoft Macintosh PowerPoint</Application>
  <PresentationFormat>On-screen Show (16:10)</PresentationFormat>
  <Paragraphs>90</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Algerian</vt: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2433</cp:revision>
  <cp:lastPrinted>2022-08-18T22:11:14Z</cp:lastPrinted>
  <dcterms:created xsi:type="dcterms:W3CDTF">2016-11-04T06:28:01Z</dcterms:created>
  <dcterms:modified xsi:type="dcterms:W3CDTF">2022-10-14T03:26:52Z</dcterms:modified>
</cp:coreProperties>
</file>